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906000" cy="6858000" type="A4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4A7EBB"/>
    <a:srgbClr val="4ED762"/>
    <a:srgbClr val="6633FF"/>
    <a:srgbClr val="663399"/>
    <a:srgbClr val="6633CC"/>
    <a:srgbClr val="6600FF"/>
    <a:srgbClr val="9933FF"/>
    <a:srgbClr val="CC6666"/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651" y="101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2019/3/8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" y="1970333"/>
            <a:ext cx="5925454" cy="391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623" y="2114317"/>
            <a:ext cx="1436467" cy="101627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5742" y="3814494"/>
            <a:ext cx="3668462" cy="1547981"/>
          </a:xfrm>
          <a:prstGeom prst="rect">
            <a:avLst/>
          </a:prstGeom>
        </p:spPr>
      </p:pic>
      <p:sp>
        <p:nvSpPr>
          <p:cNvPr id="49" name="正方形/長方形 48"/>
          <p:cNvSpPr/>
          <p:nvPr/>
        </p:nvSpPr>
        <p:spPr>
          <a:xfrm>
            <a:off x="4811" y="1149"/>
            <a:ext cx="9906000" cy="1252759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42" name="タイトル 1"/>
          <p:cNvSpPr txBox="1">
            <a:spLocks/>
          </p:cNvSpPr>
          <p:nvPr/>
        </p:nvSpPr>
        <p:spPr>
          <a:xfrm>
            <a:off x="45112" y="223283"/>
            <a:ext cx="4749931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000" dirty="0" smtClean="0">
                <a:solidFill>
                  <a:schemeClr val="bg1"/>
                </a:solidFill>
                <a:latin typeface="小塚ゴシック Pro M"/>
                <a:ea typeface="小塚ゴシック Pro M"/>
                <a:cs typeface="小塚ゴシック Pro M"/>
              </a:rPr>
              <a:t>シビックパワーバトル</a:t>
            </a:r>
            <a:endParaRPr lang="ja-JP" altLang="en-US" sz="4000" dirty="0">
              <a:solidFill>
                <a:schemeClr val="bg1"/>
              </a:solidFill>
              <a:latin typeface="小塚ゴシック Pro M"/>
              <a:ea typeface="小塚ゴシック Pro M"/>
              <a:cs typeface="小塚ゴシック Pro M"/>
            </a:endParaRPr>
          </a:p>
        </p:txBody>
      </p:sp>
      <p:sp>
        <p:nvSpPr>
          <p:cNvPr id="4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 smtClean="0">
                <a:solidFill>
                  <a:srgbClr val="FFFFFF"/>
                </a:solidFill>
                <a:latin typeface="小塚ゴシック Pr6N R"/>
                <a:ea typeface="小塚ゴシック Pr6N R"/>
                <a:cs typeface="小塚ゴシック Pr6N R"/>
              </a:rPr>
              <a:t>By</a:t>
            </a:r>
            <a:r>
              <a:rPr lang="ja-JP" altLang="en-US" sz="1400" dirty="0" smtClean="0">
                <a:solidFill>
                  <a:srgbClr val="FFFFFF"/>
                </a:solidFill>
                <a:latin typeface="小塚ゴシック Pr6N R"/>
                <a:ea typeface="小塚ゴシック Pr6N R"/>
                <a:cs typeface="小塚ゴシック Pr6N R"/>
              </a:rPr>
              <a:t> シビックパワーアライアンス実行委員会</a:t>
            </a:r>
            <a:endParaRPr kumimoji="1" lang="ja-JP" altLang="en-US" sz="1400" dirty="0">
              <a:solidFill>
                <a:srgbClr val="FFFFFF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333399"/>
          </a:solidFill>
          <a:ln w="9525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ヒラギノ角ゴ Pro W3"/>
              <a:cs typeface="+mn-cs"/>
            </a:endParaRPr>
          </a:p>
        </p:txBody>
      </p:sp>
      <p:sp>
        <p:nvSpPr>
          <p:cNvPr id="89" name="角丸四角形 88"/>
          <p:cNvSpPr/>
          <p:nvPr/>
        </p:nvSpPr>
        <p:spPr>
          <a:xfrm>
            <a:off x="8491117" y="250008"/>
            <a:ext cx="752743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8397035" y="285176"/>
            <a:ext cx="93326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 smtClean="0">
                <a:solidFill>
                  <a:srgbClr val="333399"/>
                </a:solidFill>
                <a:latin typeface="小塚ゴシック Pr6N M"/>
                <a:ea typeface="小塚ゴシック Pr6N M"/>
                <a:cs typeface="小塚ゴシック Pr6N M"/>
              </a:rPr>
              <a:t>アクティ</a:t>
            </a:r>
            <a:endParaRPr lang="en-US" altLang="ja-JP" dirty="0" smtClean="0">
              <a:solidFill>
                <a:srgbClr val="333399"/>
              </a:solidFill>
              <a:latin typeface="小塚ゴシック Pr6N M"/>
              <a:ea typeface="小塚ゴシック Pr6N M"/>
              <a:cs typeface="小塚ゴシック Pr6N M"/>
            </a:endParaRPr>
          </a:p>
          <a:p>
            <a:pPr algn="ctr"/>
            <a:r>
              <a:rPr lang="ja-JP" altLang="en-US" dirty="0" smtClean="0">
                <a:solidFill>
                  <a:srgbClr val="333399"/>
                </a:solidFill>
                <a:latin typeface="小塚ゴシック Pr6N M"/>
                <a:ea typeface="小塚ゴシック Pr6N M"/>
                <a:cs typeface="小塚ゴシック Pr6N M"/>
              </a:rPr>
              <a:t>ビティ</a:t>
            </a:r>
            <a:endParaRPr lang="en-US" altLang="ja-JP" dirty="0" smtClean="0">
              <a:solidFill>
                <a:srgbClr val="333399"/>
              </a:solidFill>
              <a:latin typeface="小塚ゴシック Pr6N M"/>
              <a:ea typeface="小塚ゴシック Pr6N M"/>
              <a:cs typeface="小塚ゴシック Pr6N M"/>
            </a:endParaRP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-350" y="1218758"/>
            <a:ext cx="9911641" cy="843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dirty="0"/>
              <a:t>オープンデータを活用</a:t>
            </a:r>
            <a:r>
              <a:rPr lang="ja-JP" altLang="en-US" sz="1600" dirty="0" smtClean="0"/>
              <a:t>し、まちの埋もれた</a:t>
            </a:r>
            <a:r>
              <a:rPr lang="ja-JP" altLang="en-US" sz="1600" dirty="0"/>
              <a:t>魅力</a:t>
            </a:r>
            <a:r>
              <a:rPr lang="ja-JP" altLang="en-US" sz="1600" dirty="0" smtClean="0"/>
              <a:t>を発掘・発信。シビックプライド</a:t>
            </a:r>
            <a:r>
              <a:rPr lang="ja-JP" altLang="en-US" sz="1600" dirty="0"/>
              <a:t>を</a:t>
            </a:r>
            <a:r>
              <a:rPr lang="ja-JP" altLang="en-US" sz="1600" dirty="0" smtClean="0"/>
              <a:t>醸成するプレゼンバトル。</a:t>
            </a:r>
            <a:endParaRPr lang="en-US" altLang="ja-JP" sz="1600" dirty="0" smtClean="0"/>
          </a:p>
          <a:p>
            <a:pPr algn="l"/>
            <a:r>
              <a:rPr lang="ja-JP" altLang="en-US" sz="1600" dirty="0" smtClean="0"/>
              <a:t>市民</a:t>
            </a:r>
            <a:r>
              <a:rPr lang="ja-JP" altLang="en-US" sz="1600" dirty="0"/>
              <a:t>や団体、企業と行政が共創し、地域</a:t>
            </a:r>
            <a:r>
              <a:rPr lang="ja-JP" altLang="en-US" sz="1600" dirty="0" smtClean="0"/>
              <a:t>のあらた</a:t>
            </a:r>
            <a:r>
              <a:rPr lang="ja-JP" altLang="en-US" sz="1600" dirty="0"/>
              <a:t>な</a:t>
            </a:r>
            <a:r>
              <a:rPr lang="ja-JP" altLang="en-US" sz="1600" dirty="0" smtClean="0"/>
              <a:t>魅力を発信する仕組みづくり</a:t>
            </a:r>
            <a:r>
              <a:rPr lang="ja-JP" altLang="en-US" sz="1600" dirty="0"/>
              <a:t>に</a:t>
            </a:r>
            <a:r>
              <a:rPr lang="ja-JP" altLang="en-US" sz="1600" dirty="0" smtClean="0"/>
              <a:t>繋がるイベントです。</a:t>
            </a:r>
            <a:endParaRPr lang="en-US" altLang="ja-JP" sz="1600" dirty="0">
              <a:solidFill>
                <a:srgbClr val="FFC000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336994"/>
            <a:ext cx="9901628" cy="0"/>
          </a:xfrm>
          <a:prstGeom prst="line">
            <a:avLst/>
          </a:prstGeom>
          <a:ln w="6350"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1925768"/>
            <a:ext cx="9911640" cy="0"/>
          </a:xfrm>
          <a:prstGeom prst="line">
            <a:avLst/>
          </a:prstGeom>
          <a:ln w="6350"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/>
          <p:cNvSpPr/>
          <p:nvPr/>
        </p:nvSpPr>
        <p:spPr>
          <a:xfrm>
            <a:off x="6499844" y="2444518"/>
            <a:ext cx="3265339" cy="351689"/>
          </a:xfrm>
          <a:prstGeom prst="rect">
            <a:avLst/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   　　　　地方自治体・企業・団体・一般市民 等</a:t>
            </a:r>
            <a:endParaRPr kumimoji="1" lang="ja-JP" altLang="en-US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5872024" y="2439044"/>
            <a:ext cx="1225671" cy="357163"/>
          </a:xfrm>
          <a:prstGeom prst="roundRect">
            <a:avLst>
              <a:gd name="adj" fmla="val 50000"/>
            </a:avLst>
          </a:prstGeom>
          <a:solidFill>
            <a:srgbClr val="333399"/>
          </a:solidFill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フォントポにほんご"/>
                <a:ea typeface="フォントポにほんご"/>
                <a:cs typeface="フォントポにほんご"/>
              </a:rPr>
              <a:t>主な</a:t>
            </a:r>
            <a:r>
              <a:rPr kumimoji="1" lang="ja-JP" altLang="en-US" sz="1200" dirty="0">
                <a:latin typeface="フォントポにほんご"/>
                <a:ea typeface="フォントポにほんご"/>
                <a:cs typeface="フォントポにほんご"/>
              </a:rPr>
              <a:t>参加者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6499844" y="2019230"/>
            <a:ext cx="3265339" cy="351689"/>
          </a:xfrm>
          <a:prstGeom prst="rect">
            <a:avLst/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不定期</a:t>
            </a:r>
            <a:endParaRPr lang="en-US" altLang="ja-JP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50" name="角丸四角形 49"/>
          <p:cNvSpPr/>
          <p:nvPr/>
        </p:nvSpPr>
        <p:spPr>
          <a:xfrm>
            <a:off x="5872024" y="2022548"/>
            <a:ext cx="1225671" cy="357163"/>
          </a:xfrm>
          <a:prstGeom prst="roundRect">
            <a:avLst>
              <a:gd name="adj" fmla="val 50000"/>
            </a:avLst>
          </a:prstGeom>
          <a:solidFill>
            <a:srgbClr val="333399"/>
          </a:solidFill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フォントポにほんご"/>
                <a:ea typeface="フォントポにほんご"/>
                <a:cs typeface="フォントポにほんご"/>
              </a:rPr>
              <a:t>実施期間</a:t>
            </a:r>
            <a:endParaRPr kumimoji="1" lang="ja-JP" altLang="en-US" sz="12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6832659" y="2863263"/>
            <a:ext cx="2932524" cy="351689"/>
          </a:xfrm>
          <a:prstGeom prst="rect">
            <a:avLst/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solidFill>
                  <a:schemeClr val="tx1"/>
                </a:solidFill>
                <a:latin typeface="小塚ゴシック Pr6N L"/>
                <a:ea typeface="小塚ゴシック Pr6N L"/>
                <a:cs typeface="小塚ゴシック Pr6N L"/>
              </a:rPr>
              <a:t>https://www.civicpowerbattle.org/</a:t>
            </a:r>
            <a:endParaRPr kumimoji="1" lang="ja-JP" altLang="en-US" sz="1200" dirty="0">
              <a:solidFill>
                <a:schemeClr val="tx1"/>
              </a:solidFill>
              <a:latin typeface="小塚ゴシック Pr6N L"/>
              <a:ea typeface="小塚ゴシック Pr6N L"/>
              <a:cs typeface="小塚ゴシック Pr6N L"/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5872023" y="2857789"/>
            <a:ext cx="1225671" cy="361791"/>
          </a:xfrm>
          <a:prstGeom prst="roundRect">
            <a:avLst>
              <a:gd name="adj" fmla="val 50000"/>
            </a:avLst>
          </a:prstGeom>
          <a:solidFill>
            <a:srgbClr val="333399"/>
          </a:solidFill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フォントポにほんご"/>
                <a:ea typeface="フォントポにほんご"/>
                <a:cs typeface="フォントポにほんご"/>
              </a:rPr>
              <a:t>紹介</a:t>
            </a:r>
            <a:r>
              <a:rPr kumimoji="1" lang="en-US" altLang="ja-JP" sz="1200" dirty="0" smtClean="0">
                <a:latin typeface="フォントポにほんご"/>
                <a:ea typeface="フォントポにほんご"/>
                <a:cs typeface="フォントポにほんご"/>
              </a:rPr>
              <a:t>URL</a:t>
            </a:r>
            <a:endParaRPr kumimoji="1" lang="ja-JP" altLang="en-US" sz="1200" dirty="0"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55" name="角丸四角形 54"/>
          <p:cNvSpPr/>
          <p:nvPr/>
        </p:nvSpPr>
        <p:spPr>
          <a:xfrm>
            <a:off x="5872023" y="3315609"/>
            <a:ext cx="3887391" cy="3176196"/>
          </a:xfrm>
          <a:prstGeom prst="roundRect">
            <a:avLst>
              <a:gd name="adj" fmla="val 6636"/>
            </a:avLst>
          </a:prstGeom>
          <a:noFill/>
          <a:ln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6" name="図 55" descr="拡声器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563" y="3251581"/>
            <a:ext cx="903101" cy="903101"/>
          </a:xfrm>
          <a:prstGeom prst="rect">
            <a:avLst/>
          </a:prstGeom>
        </p:spPr>
      </p:pic>
      <p:sp>
        <p:nvSpPr>
          <p:cNvPr id="59" name="テキスト ボックス 58"/>
          <p:cNvSpPr txBox="1"/>
          <p:nvPr/>
        </p:nvSpPr>
        <p:spPr>
          <a:xfrm>
            <a:off x="6699912" y="3302692"/>
            <a:ext cx="2345514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ja-JP" altLang="en-US" sz="2400" dirty="0" smtClean="0">
                <a:solidFill>
                  <a:srgbClr val="333399"/>
                </a:solidFill>
                <a:latin typeface="フォントポにほんご"/>
                <a:ea typeface="フォントポにほんご"/>
                <a:cs typeface="フォントポにほんご"/>
              </a:rPr>
              <a:t>アピールポイント</a:t>
            </a:r>
            <a:endParaRPr lang="en-US" altLang="ja-JP" sz="2400" dirty="0" smtClean="0">
              <a:solidFill>
                <a:srgbClr val="333399"/>
              </a:solidFill>
              <a:latin typeface="フォントポにほんご"/>
              <a:ea typeface="フォントポにほんご"/>
              <a:cs typeface="フォントポにほんご"/>
            </a:endParaRPr>
          </a:p>
        </p:txBody>
      </p:sp>
      <p:sp>
        <p:nvSpPr>
          <p:cNvPr id="31" name="タイトル 1"/>
          <p:cNvSpPr txBox="1">
            <a:spLocks/>
          </p:cNvSpPr>
          <p:nvPr/>
        </p:nvSpPr>
        <p:spPr>
          <a:xfrm>
            <a:off x="-350" y="1149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 smtClean="0">
                <a:solidFill>
                  <a:srgbClr val="FFFFFF"/>
                </a:solidFill>
                <a:latin typeface="小塚ゴシック Pr6N R"/>
                <a:ea typeface="小塚ゴシック Pr6N R"/>
                <a:cs typeface="小塚ゴシック Pr6N R"/>
              </a:rPr>
              <a:t>その愛は本物か！</a:t>
            </a:r>
            <a:endParaRPr kumimoji="1" lang="ja-JP" altLang="en-US" sz="1400" dirty="0">
              <a:solidFill>
                <a:srgbClr val="FFFFFF"/>
              </a:solidFill>
              <a:latin typeface="小塚ゴシック Pr6N R"/>
              <a:ea typeface="小塚ゴシック Pr6N R"/>
              <a:cs typeface="小塚ゴシック Pr6N R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224171" y="2260971"/>
            <a:ext cx="2168476" cy="2772439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18984" y="2115788"/>
            <a:ext cx="1696952" cy="330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36000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地域プレーヤー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5819166" y="5381510"/>
            <a:ext cx="3993104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「</a:t>
            </a: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データ」に馴染みのない人</a:t>
            </a: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でも参加</a:t>
            </a: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でき、</a:t>
            </a:r>
            <a:endParaRPr lang="en-US" altLang="ja-JP" sz="1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オープンデータへの興味と理解を促します！</a:t>
            </a:r>
            <a:endParaRPr lang="en-US" altLang="ja-JP" sz="1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角丸四角形 72"/>
          <p:cNvSpPr/>
          <p:nvPr/>
        </p:nvSpPr>
        <p:spPr>
          <a:xfrm>
            <a:off x="3366319" y="2767324"/>
            <a:ext cx="881214" cy="4078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地域Ａ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pic>
        <p:nvPicPr>
          <p:cNvPr id="45" name="図 4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656" y="4050352"/>
            <a:ext cx="1160779" cy="757561"/>
          </a:xfrm>
          <a:prstGeom prst="rect">
            <a:avLst/>
          </a:prstGeom>
        </p:spPr>
      </p:pic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3314" y="3664635"/>
            <a:ext cx="1255797" cy="875664"/>
          </a:xfrm>
          <a:prstGeom prst="rect">
            <a:avLst/>
          </a:prstGeom>
        </p:spPr>
      </p:pic>
      <p:sp>
        <p:nvSpPr>
          <p:cNvPr id="9" name="角丸四角形 8"/>
          <p:cNvSpPr/>
          <p:nvPr/>
        </p:nvSpPr>
        <p:spPr>
          <a:xfrm>
            <a:off x="312137" y="2549788"/>
            <a:ext cx="1815082" cy="9459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市民</a:t>
            </a:r>
            <a:r>
              <a:rPr lang="ja-JP" altLang="en-US" sz="1200" b="1" dirty="0" smtClean="0">
                <a:solidFill>
                  <a:schemeClr val="tx1"/>
                </a:solidFill>
              </a:rPr>
              <a:t>・市民団体・企業・教育機関など</a:t>
            </a:r>
            <a:endParaRPr lang="en-US" altLang="ja-JP" sz="1200" b="1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－まちの魅力を発見し自ら発信－</a:t>
            </a:r>
            <a:endParaRPr lang="en-US" altLang="ja-JP" sz="1200" dirty="0" smtClean="0">
              <a:solidFill>
                <a:schemeClr val="tx1"/>
              </a:solidFill>
            </a:endParaRPr>
          </a:p>
        </p:txBody>
      </p:sp>
      <p:sp>
        <p:nvSpPr>
          <p:cNvPr id="72" name="角丸四角形 71"/>
          <p:cNvSpPr/>
          <p:nvPr/>
        </p:nvSpPr>
        <p:spPr>
          <a:xfrm>
            <a:off x="324617" y="4225828"/>
            <a:ext cx="1815082" cy="70819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行政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－まちのデータ整備と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魅力の発掘発信</a:t>
            </a:r>
            <a:r>
              <a:rPr lang="ja-JP" altLang="en-US" sz="1200" dirty="0">
                <a:solidFill>
                  <a:schemeClr val="tx1"/>
                </a:solidFill>
              </a:rPr>
              <a:t>－</a:t>
            </a:r>
            <a:endParaRPr lang="en-US" altLang="ja-JP" sz="1200" dirty="0" smtClean="0">
              <a:solidFill>
                <a:schemeClr val="tx1"/>
              </a:solidFill>
            </a:endParaRPr>
          </a:p>
        </p:txBody>
      </p:sp>
      <p:sp>
        <p:nvSpPr>
          <p:cNvPr id="46" name="上下矢印 45"/>
          <p:cNvSpPr/>
          <p:nvPr/>
        </p:nvSpPr>
        <p:spPr>
          <a:xfrm>
            <a:off x="335181" y="3408870"/>
            <a:ext cx="585848" cy="914790"/>
          </a:xfrm>
          <a:prstGeom prst="upDownArrow">
            <a:avLst>
              <a:gd name="adj1" fmla="val 70582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8" name="図 5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818" y="3490362"/>
            <a:ext cx="1123812" cy="753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テキスト ボックス 5"/>
          <p:cNvSpPr txBox="1"/>
          <p:nvPr/>
        </p:nvSpPr>
        <p:spPr>
          <a:xfrm>
            <a:off x="5872023" y="5964939"/>
            <a:ext cx="386035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 smtClean="0"/>
              <a:t>2017</a:t>
            </a:r>
            <a:r>
              <a:rPr kumimoji="1" lang="ja-JP" altLang="en-US" sz="900" dirty="0" smtClean="0"/>
              <a:t>年</a:t>
            </a:r>
            <a:r>
              <a:rPr kumimoji="1" lang="en-US" altLang="ja-JP" sz="900" dirty="0" smtClean="0"/>
              <a:t>9</a:t>
            </a:r>
            <a:r>
              <a:rPr kumimoji="1" lang="ja-JP" altLang="en-US" sz="900" dirty="0" smtClean="0"/>
              <a:t>月関東大会、</a:t>
            </a:r>
            <a:r>
              <a:rPr lang="en-US" altLang="ja-JP" sz="900" dirty="0" smtClean="0"/>
              <a:t>2018</a:t>
            </a:r>
            <a:r>
              <a:rPr lang="ja-JP" altLang="en-US" sz="900" dirty="0" smtClean="0"/>
              <a:t>年</a:t>
            </a:r>
            <a:r>
              <a:rPr lang="en-US" altLang="ja-JP" sz="900" dirty="0" smtClean="0"/>
              <a:t>3</a:t>
            </a:r>
            <a:r>
              <a:rPr lang="ja-JP" altLang="en-US" sz="900" dirty="0" smtClean="0"/>
              <a:t>月千葉市</a:t>
            </a:r>
            <a:r>
              <a:rPr lang="en-US" altLang="ja-JP" sz="900" dirty="0" smtClean="0"/>
              <a:t>6</a:t>
            </a:r>
            <a:r>
              <a:rPr lang="ja-JP" altLang="en-US" sz="900" dirty="0" smtClean="0"/>
              <a:t>区対抗、</a:t>
            </a:r>
            <a:r>
              <a:rPr lang="en-US" altLang="ja-JP" sz="900" dirty="0" smtClean="0"/>
              <a:t>2018</a:t>
            </a:r>
            <a:r>
              <a:rPr lang="ja-JP" altLang="en-US" sz="900" dirty="0"/>
              <a:t>年</a:t>
            </a:r>
            <a:r>
              <a:rPr lang="en-US" altLang="ja-JP" sz="900" dirty="0"/>
              <a:t>8</a:t>
            </a:r>
            <a:r>
              <a:rPr lang="ja-JP" altLang="en-US" sz="900" dirty="0"/>
              <a:t>月大坂夏の</a:t>
            </a:r>
            <a:r>
              <a:rPr lang="ja-JP" altLang="en-US" sz="900" dirty="0" smtClean="0"/>
              <a:t>陣、</a:t>
            </a:r>
            <a:endParaRPr lang="en-US" altLang="ja-JP" sz="900" dirty="0" smtClean="0"/>
          </a:p>
          <a:p>
            <a:r>
              <a:rPr kumimoji="1" lang="en-US" altLang="ja-JP" sz="900" dirty="0" smtClean="0"/>
              <a:t>2018</a:t>
            </a:r>
            <a:r>
              <a:rPr kumimoji="1" lang="ja-JP" altLang="en-US" sz="900" dirty="0" smtClean="0"/>
              <a:t>年</a:t>
            </a:r>
            <a:r>
              <a:rPr kumimoji="1" lang="en-US" altLang="ja-JP" sz="900" dirty="0" smtClean="0"/>
              <a:t>10</a:t>
            </a:r>
            <a:r>
              <a:rPr kumimoji="1" lang="ja-JP" altLang="en-US" sz="900" dirty="0" smtClean="0"/>
              <a:t>月オープンガバメント推進協議会、</a:t>
            </a:r>
            <a:r>
              <a:rPr lang="en-US" altLang="ja-JP" sz="900" dirty="0" smtClean="0"/>
              <a:t> </a:t>
            </a:r>
            <a:r>
              <a:rPr lang="en-US" altLang="ja-JP" sz="900" dirty="0"/>
              <a:t>2019</a:t>
            </a:r>
            <a:r>
              <a:rPr lang="ja-JP" altLang="en-US" sz="900" dirty="0"/>
              <a:t>年</a:t>
            </a:r>
            <a:r>
              <a:rPr lang="en-US" altLang="ja-JP" sz="900" dirty="0"/>
              <a:t>2</a:t>
            </a:r>
            <a:r>
              <a:rPr lang="ja-JP" altLang="en-US" sz="900" dirty="0"/>
              <a:t>月</a:t>
            </a:r>
            <a:r>
              <a:rPr lang="ja-JP" altLang="en-US" sz="900" dirty="0" smtClean="0"/>
              <a:t>川崎市南北対決、</a:t>
            </a:r>
            <a:r>
              <a:rPr kumimoji="1" lang="ja-JP" altLang="en-US" sz="900" dirty="0" smtClean="0"/>
              <a:t>等</a:t>
            </a:r>
            <a:endParaRPr kumimoji="1" lang="en-US" altLang="ja-JP" sz="900" dirty="0" smtClean="0"/>
          </a:p>
          <a:p>
            <a:r>
              <a:rPr lang="ja-JP" altLang="en-US" sz="900" dirty="0" smtClean="0"/>
              <a:t>　　　　　開催実績・経験を活かし、全国での開催をサポートします</a:t>
            </a:r>
            <a:endParaRPr kumimoji="1" lang="ja-JP" altLang="en-US" sz="900" dirty="0"/>
          </a:p>
        </p:txBody>
      </p:sp>
      <p:sp>
        <p:nvSpPr>
          <p:cNvPr id="62" name="角丸四角形 61"/>
          <p:cNvSpPr/>
          <p:nvPr/>
        </p:nvSpPr>
        <p:spPr>
          <a:xfrm>
            <a:off x="3910526" y="3359897"/>
            <a:ext cx="881214" cy="4078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地域Ｂ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sp>
        <p:nvSpPr>
          <p:cNvPr id="66" name="角丸四角形 65"/>
          <p:cNvSpPr/>
          <p:nvPr/>
        </p:nvSpPr>
        <p:spPr>
          <a:xfrm>
            <a:off x="3519435" y="3986306"/>
            <a:ext cx="881214" cy="4078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地域Ｃ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sp>
        <p:nvSpPr>
          <p:cNvPr id="4" name="爆発 2 3"/>
          <p:cNvSpPr/>
          <p:nvPr/>
        </p:nvSpPr>
        <p:spPr>
          <a:xfrm>
            <a:off x="2409196" y="3062066"/>
            <a:ext cx="1385475" cy="1138323"/>
          </a:xfrm>
          <a:prstGeom prst="irregularSeal2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600" b="1" dirty="0" smtClean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ＶＳ</a:t>
            </a:r>
            <a:endParaRPr kumimoji="1" lang="ja-JP" altLang="en-US" sz="3600" b="1" dirty="0">
              <a:solidFill>
                <a:srgbClr val="C0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97875" y="3675254"/>
            <a:ext cx="57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参画</a:t>
            </a:r>
            <a:endParaRPr lang="en-US" altLang="ja-JP" sz="1100" u="sng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u="sng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共</a:t>
            </a:r>
            <a:r>
              <a:rPr lang="ja-JP" altLang="en-US" sz="1100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創　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71" b="26858"/>
          <a:stretch/>
        </p:blipFill>
        <p:spPr>
          <a:xfrm>
            <a:off x="324617" y="5089382"/>
            <a:ext cx="3858069" cy="935450"/>
          </a:xfrm>
          <a:prstGeom prst="rect">
            <a:avLst/>
          </a:prstGeom>
        </p:spPr>
      </p:pic>
      <p:sp>
        <p:nvSpPr>
          <p:cNvPr id="68" name="テキスト ボックス 67"/>
          <p:cNvSpPr txBox="1"/>
          <p:nvPr/>
        </p:nvSpPr>
        <p:spPr>
          <a:xfrm>
            <a:off x="324617" y="5880513"/>
            <a:ext cx="3858069" cy="677108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・他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事例と比較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しまち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の魅力を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発見</a:t>
            </a:r>
            <a:endParaRPr lang="en-US" altLang="ja-JP" sz="12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自分のまち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にない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魅力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の補完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連携</a:t>
            </a:r>
            <a:endParaRPr lang="ja-JP" altLang="en-US" sz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⇒より</a:t>
            </a:r>
            <a:r>
              <a:rPr lang="ja-JP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有効なシティプロモーションを実現</a:t>
            </a:r>
            <a:endParaRPr lang="en-US" altLang="ja-JP" sz="1400" b="1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78" y="5862171"/>
            <a:ext cx="1276646" cy="71923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78" y="5138954"/>
            <a:ext cx="1276646" cy="670658"/>
          </a:xfrm>
          <a:prstGeom prst="rect">
            <a:avLst/>
          </a:prstGeom>
        </p:spPr>
      </p:pic>
      <p:sp>
        <p:nvSpPr>
          <p:cNvPr id="10" name="円形吹き出し 9"/>
          <p:cNvSpPr/>
          <p:nvPr/>
        </p:nvSpPr>
        <p:spPr>
          <a:xfrm>
            <a:off x="1961393" y="2781159"/>
            <a:ext cx="1022896" cy="581573"/>
          </a:xfrm>
          <a:prstGeom prst="wedgeEllipseCallout">
            <a:avLst>
              <a:gd name="adj1" fmla="val -30316"/>
              <a:gd name="adj2" fmla="val 8713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50" dirty="0" smtClean="0"/>
              <a:t>わが市が</a:t>
            </a:r>
            <a:endParaRPr kumimoji="1" lang="en-US" altLang="ja-JP" sz="1050" dirty="0" smtClean="0"/>
          </a:p>
          <a:p>
            <a:pPr algn="ctr"/>
            <a:r>
              <a:rPr kumimoji="1" lang="ja-JP" altLang="en-US" sz="1050" dirty="0" smtClean="0"/>
              <a:t>住みやすさ</a:t>
            </a:r>
            <a:endParaRPr kumimoji="1" lang="en-US" altLang="ja-JP" sz="1050" dirty="0" smtClean="0"/>
          </a:p>
          <a:p>
            <a:pPr algn="ctr"/>
            <a:r>
              <a:rPr kumimoji="1" lang="en-US" altLang="ja-JP" sz="1050" dirty="0" smtClean="0"/>
              <a:t>No.1</a:t>
            </a:r>
            <a:r>
              <a:rPr kumimoji="1" lang="ja-JP" altLang="en-US" sz="1050" dirty="0" smtClean="0"/>
              <a:t>！</a:t>
            </a:r>
            <a:endParaRPr kumimoji="1" lang="ja-JP" altLang="en-US" sz="1050" dirty="0"/>
          </a:p>
        </p:txBody>
      </p:sp>
      <p:sp>
        <p:nvSpPr>
          <p:cNvPr id="67" name="角丸四角形 66"/>
          <p:cNvSpPr/>
          <p:nvPr/>
        </p:nvSpPr>
        <p:spPr>
          <a:xfrm>
            <a:off x="2581581" y="4624184"/>
            <a:ext cx="881214" cy="4078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</a:rPr>
              <a:t>地域Ｄ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sp>
        <p:nvSpPr>
          <p:cNvPr id="63" name="円形吹き出し 62"/>
          <p:cNvSpPr/>
          <p:nvPr/>
        </p:nvSpPr>
        <p:spPr>
          <a:xfrm>
            <a:off x="2848951" y="2248370"/>
            <a:ext cx="1241580" cy="491338"/>
          </a:xfrm>
          <a:prstGeom prst="wedgeEllipseCallout">
            <a:avLst>
              <a:gd name="adj1" fmla="val 15508"/>
              <a:gd name="adj2" fmla="val 6879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50" dirty="0" smtClean="0"/>
              <a:t>創業比率急増！</a:t>
            </a:r>
            <a:endParaRPr kumimoji="1" lang="en-US" altLang="ja-JP" sz="1050" dirty="0" smtClean="0"/>
          </a:p>
          <a:p>
            <a:pPr algn="ctr"/>
            <a:r>
              <a:rPr lang="ja-JP" altLang="en-US" sz="1050" dirty="0" smtClean="0"/>
              <a:t>起業ならココ</a:t>
            </a:r>
            <a:r>
              <a:rPr kumimoji="1" lang="ja-JP" altLang="en-US" sz="1050" dirty="0" smtClean="0"/>
              <a:t>！</a:t>
            </a:r>
            <a:endParaRPr kumimoji="1" lang="ja-JP" altLang="en-US" sz="1050" dirty="0"/>
          </a:p>
        </p:txBody>
      </p:sp>
      <p:sp>
        <p:nvSpPr>
          <p:cNvPr id="64" name="円形吹き出し 63"/>
          <p:cNvSpPr/>
          <p:nvPr/>
        </p:nvSpPr>
        <p:spPr>
          <a:xfrm>
            <a:off x="4610899" y="3000952"/>
            <a:ext cx="1166526" cy="548762"/>
          </a:xfrm>
          <a:prstGeom prst="wedgeEllipseCallout">
            <a:avLst>
              <a:gd name="adj1" fmla="val -49834"/>
              <a:gd name="adj2" fmla="val 33825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50" dirty="0" smtClean="0"/>
              <a:t>軽犯罪比率</a:t>
            </a:r>
            <a:r>
              <a:rPr lang="ja-JP" altLang="en-US" sz="1050" dirty="0" smtClean="0"/>
              <a:t>が低い</a:t>
            </a:r>
            <a:endParaRPr lang="en-US" altLang="ja-JP" sz="1050" dirty="0" smtClean="0"/>
          </a:p>
          <a:p>
            <a:pPr algn="ctr"/>
            <a:r>
              <a:rPr kumimoji="1" lang="ja-JP" altLang="en-US" sz="1050" dirty="0" smtClean="0"/>
              <a:t>安全なまち！</a:t>
            </a:r>
            <a:endParaRPr kumimoji="1" lang="ja-JP" altLang="en-US" sz="1050" dirty="0"/>
          </a:p>
        </p:txBody>
      </p:sp>
      <p:sp>
        <p:nvSpPr>
          <p:cNvPr id="65" name="円形吹き出し 64"/>
          <p:cNvSpPr/>
          <p:nvPr/>
        </p:nvSpPr>
        <p:spPr>
          <a:xfrm>
            <a:off x="4330122" y="4373826"/>
            <a:ext cx="1352967" cy="486686"/>
          </a:xfrm>
          <a:prstGeom prst="wedgeEllipseCallout">
            <a:avLst>
              <a:gd name="adj1" fmla="val -56845"/>
              <a:gd name="adj2" fmla="val -5427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50" dirty="0" smtClean="0"/>
              <a:t>遊べるスポット</a:t>
            </a:r>
            <a:endParaRPr kumimoji="1" lang="en-US" altLang="ja-JP" sz="1050" dirty="0" smtClean="0"/>
          </a:p>
          <a:p>
            <a:pPr algn="ctr"/>
            <a:r>
              <a:rPr lang="ja-JP" altLang="en-US" sz="1050" dirty="0" smtClean="0"/>
              <a:t>地域随一</a:t>
            </a:r>
            <a:r>
              <a:rPr kumimoji="1" lang="ja-JP" altLang="en-US" sz="1050" dirty="0" smtClean="0"/>
              <a:t>！</a:t>
            </a:r>
            <a:endParaRPr kumimoji="1" lang="ja-JP" altLang="en-US" sz="1050" dirty="0"/>
          </a:p>
        </p:txBody>
      </p:sp>
      <p:sp>
        <p:nvSpPr>
          <p:cNvPr id="69" name="円形吹き出し 68"/>
          <p:cNvSpPr/>
          <p:nvPr/>
        </p:nvSpPr>
        <p:spPr>
          <a:xfrm>
            <a:off x="3433886" y="4718766"/>
            <a:ext cx="1153556" cy="469355"/>
          </a:xfrm>
          <a:prstGeom prst="wedgeEllipseCallout">
            <a:avLst>
              <a:gd name="adj1" fmla="val -65662"/>
              <a:gd name="adj2" fmla="val -3255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050" dirty="0" smtClean="0"/>
              <a:t>特産品売上が</a:t>
            </a:r>
            <a:endParaRPr lang="en-US" altLang="ja-JP" sz="1050" dirty="0" smtClean="0"/>
          </a:p>
          <a:p>
            <a:pPr algn="ctr"/>
            <a:r>
              <a:rPr kumimoji="1" lang="ja-JP" altLang="en-US" sz="1050" dirty="0" smtClean="0"/>
              <a:t>全国</a:t>
            </a:r>
            <a:r>
              <a:rPr lang="ja-JP" altLang="en-US" sz="1050" dirty="0"/>
              <a:t>イチ</a:t>
            </a:r>
            <a:r>
              <a:rPr lang="ja-JP" altLang="en-US" sz="1050" dirty="0" smtClean="0"/>
              <a:t>！</a:t>
            </a:r>
            <a:endParaRPr kumimoji="1" lang="ja-JP" altLang="en-US" sz="1050" dirty="0"/>
          </a:p>
        </p:txBody>
      </p:sp>
      <p:sp>
        <p:nvSpPr>
          <p:cNvPr id="2" name="円柱 1"/>
          <p:cNvSpPr/>
          <p:nvPr/>
        </p:nvSpPr>
        <p:spPr>
          <a:xfrm>
            <a:off x="1648166" y="4092010"/>
            <a:ext cx="514350" cy="309836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ｵｰﾌﾟﾝ</a:t>
            </a:r>
            <a:endParaRPr kumimoji="1" lang="en-US" altLang="ja-JP" sz="1000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 smtClean="0">
                <a:solidFill>
                  <a:schemeClr val="tx1"/>
                </a:solidFill>
              </a:rPr>
              <a:t>ﾃﾞｰﾀ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74" name="テキスト ボックス 39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平成</a:t>
            </a:r>
            <a:r>
              <a:rPr lang="en-US" altLang="ja-JP" sz="1400" dirty="0" smtClean="0">
                <a:solidFill>
                  <a:schemeClr val="bg1"/>
                </a:solidFill>
                <a:latin typeface="+mn-ea"/>
              </a:rPr>
              <a:t>31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ja-JP" sz="1400" dirty="0">
                <a:solidFill>
                  <a:schemeClr val="bg1"/>
                </a:solidFill>
                <a:latin typeface="+mn-ea"/>
              </a:rPr>
              <a:t>3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ja-JP" sz="1400" dirty="0" smtClean="0">
                <a:solidFill>
                  <a:schemeClr val="bg1"/>
                </a:solidFill>
                <a:latin typeface="+mn-ea"/>
              </a:rPr>
              <a:t>18</a:t>
            </a:r>
            <a:r>
              <a:rPr lang="ja-JP" altLang="en-US" sz="1400" dirty="0" smtClean="0">
                <a:solidFill>
                  <a:schemeClr val="bg1"/>
                </a:solidFill>
                <a:latin typeface="+mn-ea"/>
              </a:rPr>
              <a:t>日版</a:t>
            </a:r>
            <a:endParaRPr lang="ja-JP" altLang="en-US" sz="1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3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10652</TotalTime>
  <Words>253</Words>
  <Application>Microsoft Office PowerPoint</Application>
  <PresentationFormat>A4 210 x 297 mm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HGP創英角ｺﾞｼｯｸUB</vt:lpstr>
      <vt:lpstr>ＭＳ Ｐゴシック</vt:lpstr>
      <vt:lpstr>ヒラギノ角ゴ Pro W3</vt:lpstr>
      <vt:lpstr>フォントポにほんご</vt:lpstr>
      <vt:lpstr>メイリオ</vt:lpstr>
      <vt:lpstr>小塚ゴシック Pr6N L</vt:lpstr>
      <vt:lpstr>小塚ゴシック Pr6N M</vt:lpstr>
      <vt:lpstr>小塚ゴシック Pr6N R</vt:lpstr>
      <vt:lpstr>小塚ゴシック Pro M</vt:lpstr>
      <vt:lpstr>Arial</vt:lpstr>
      <vt:lpstr>Calibri</vt:lpstr>
      <vt:lpstr>Corbel</vt:lpstr>
      <vt:lpstr>ホワイト</vt:lpstr>
      <vt:lpstr>PowerPoint プレゼンテーション</vt:lpstr>
    </vt:vector>
  </TitlesOfParts>
  <Company>慶應義塾大学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岩田 萌</dc:creator>
  <cp:lastModifiedBy>西村 貞一郎（IT総合戦略室）</cp:lastModifiedBy>
  <cp:revision>201</cp:revision>
  <cp:lastPrinted>2019-02-12T02:03:39Z</cp:lastPrinted>
  <dcterms:created xsi:type="dcterms:W3CDTF">2015-08-26T09:07:09Z</dcterms:created>
  <dcterms:modified xsi:type="dcterms:W3CDTF">2019-03-08T05:47:16Z</dcterms:modified>
</cp:coreProperties>
</file>